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Economica"/>
      <p:regular r:id="rId12"/>
      <p:bold r:id="rId13"/>
      <p:italic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Economica-bold.fntdata"/><Relationship Id="rId12" Type="http://schemas.openxmlformats.org/officeDocument/2006/relationships/font" Target="fonts/Economic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conomica-boldItalic.fntdata"/><Relationship Id="rId14" Type="http://schemas.openxmlformats.org/officeDocument/2006/relationships/font" Target="fonts/Economica-italic.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5318ae9a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95318ae9a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5318ae9a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95318ae9a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5318ae9a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5318ae9a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5318ae9a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5318ae9a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5318ae9a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5318ae9a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s://mymodernmet.com/pablo-picasso-period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20317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Pablo Picasso’s Red and Blue Period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Picasso’s Blue Period (1901-1904)</a:t>
            </a:r>
            <a:endParaRPr/>
          </a:p>
        </p:txBody>
      </p:sp>
      <p:sp>
        <p:nvSpPr>
          <p:cNvPr id="68" name="Google Shape;68;p14"/>
          <p:cNvSpPr txBox="1"/>
          <p:nvPr>
            <p:ph idx="1" type="body"/>
          </p:nvPr>
        </p:nvSpPr>
        <p:spPr>
          <a:xfrm>
            <a:off x="311700" y="1262200"/>
            <a:ext cx="8520600" cy="31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highlight>
                  <a:srgbClr val="FFFFFF"/>
                </a:highlight>
                <a:latin typeface="Arial"/>
                <a:ea typeface="Arial"/>
                <a:cs typeface="Arial"/>
                <a:sym typeface="Arial"/>
              </a:rPr>
              <a:t>In 1901, Picasso appeared to have entirely abandoned realism. This is particularly clear in his preference for color, which evolved from naturalistic hues to cooler tones. This change in pigment lasted until 1904, and is now characterized as the artist's </a:t>
            </a:r>
            <a:r>
              <a:rPr b="1" lang="en">
                <a:highlight>
                  <a:srgbClr val="FFFFFF"/>
                </a:highlight>
                <a:latin typeface="Arial"/>
                <a:ea typeface="Arial"/>
                <a:cs typeface="Arial"/>
                <a:sym typeface="Arial"/>
              </a:rPr>
              <a:t>Blue Period</a:t>
            </a:r>
            <a:r>
              <a:rPr lang="en">
                <a:highlight>
                  <a:srgbClr val="FFFFFF"/>
                </a:highlight>
                <a:latin typeface="Arial"/>
                <a:ea typeface="Arial"/>
                <a:cs typeface="Arial"/>
                <a:sym typeface="Arial"/>
              </a:rPr>
              <a:t>.</a:t>
            </a:r>
            <a:endParaRPr>
              <a:highlight>
                <a:srgbClr val="FFFFFF"/>
              </a:highlight>
              <a:latin typeface="Arial"/>
              <a:ea typeface="Arial"/>
              <a:cs typeface="Arial"/>
              <a:sym typeface="Arial"/>
            </a:endParaRPr>
          </a:p>
          <a:p>
            <a:pPr indent="0" lvl="0" marL="0" rtl="0" algn="l">
              <a:spcBef>
                <a:spcPts val="1500"/>
              </a:spcBef>
              <a:spcAft>
                <a:spcPts val="0"/>
              </a:spcAft>
              <a:buNone/>
            </a:pPr>
            <a:r>
              <a:rPr lang="en">
                <a:highlight>
                  <a:srgbClr val="FFFFFF"/>
                </a:highlight>
                <a:latin typeface="Arial"/>
                <a:ea typeface="Arial"/>
                <a:cs typeface="Arial"/>
                <a:sym typeface="Arial"/>
              </a:rPr>
              <a:t>Art of this period is somber in both color and in subject matter—an approach likely caused by depression due to a close friend's death. </a:t>
            </a:r>
            <a:endParaRPr>
              <a:highlight>
                <a:srgbClr val="FFFFFF"/>
              </a:highlight>
              <a:latin typeface="Arial"/>
              <a:ea typeface="Arial"/>
              <a:cs typeface="Arial"/>
              <a:sym typeface="Arial"/>
            </a:endParaRPr>
          </a:p>
          <a:p>
            <a:pPr indent="0" lvl="0" marL="0" rtl="0" algn="l">
              <a:spcBef>
                <a:spcPts val="1500"/>
              </a:spcBef>
              <a:spcAft>
                <a:spcPts val="0"/>
              </a:spcAft>
              <a:buClr>
                <a:schemeClr val="dk1"/>
              </a:buClr>
              <a:buSzPts val="1100"/>
              <a:buFont typeface="Arial"/>
              <a:buNone/>
            </a:pPr>
            <a:r>
              <a:rPr lang="en">
                <a:highlight>
                  <a:srgbClr val="FFFFFF"/>
                </a:highlight>
                <a:latin typeface="Arial"/>
                <a:ea typeface="Arial"/>
                <a:cs typeface="Arial"/>
                <a:sym typeface="Arial"/>
              </a:rPr>
              <a:t>Picasso's Blue Period lasted until 1904. At this time, less solemn subjects and a warmer color scheme began to pop up in his paintings.</a:t>
            </a:r>
            <a:endParaRPr>
              <a:highlight>
                <a:srgbClr val="FFFFFF"/>
              </a:highlight>
              <a:latin typeface="Arial"/>
              <a:ea typeface="Arial"/>
              <a:cs typeface="Arial"/>
              <a:sym typeface="Arial"/>
            </a:endParaRPr>
          </a:p>
          <a:p>
            <a:pPr indent="0" lvl="0" marL="0" rtl="0" algn="l">
              <a:spcBef>
                <a:spcPts val="15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1032700" y="113950"/>
            <a:ext cx="2928675" cy="4393024"/>
          </a:xfrm>
          <a:prstGeom prst="rect">
            <a:avLst/>
          </a:prstGeom>
          <a:noFill/>
          <a:ln>
            <a:noFill/>
          </a:ln>
        </p:spPr>
      </p:pic>
      <p:pic>
        <p:nvPicPr>
          <p:cNvPr id="74" name="Google Shape;74;p15"/>
          <p:cNvPicPr preferRelativeResize="0"/>
          <p:nvPr/>
        </p:nvPicPr>
        <p:blipFill>
          <a:blip r:embed="rId4">
            <a:alphaModFix/>
          </a:blip>
          <a:stretch>
            <a:fillRect/>
          </a:stretch>
        </p:blipFill>
        <p:spPr>
          <a:xfrm>
            <a:off x="4264700" y="113938"/>
            <a:ext cx="3813381" cy="4393025"/>
          </a:xfrm>
          <a:prstGeom prst="rect">
            <a:avLst/>
          </a:prstGeom>
          <a:noFill/>
          <a:ln>
            <a:noFill/>
          </a:ln>
        </p:spPr>
      </p:pic>
      <p:sp>
        <p:nvSpPr>
          <p:cNvPr id="75" name="Google Shape;75;p15"/>
          <p:cNvSpPr txBox="1"/>
          <p:nvPr/>
        </p:nvSpPr>
        <p:spPr>
          <a:xfrm>
            <a:off x="4288350" y="4576863"/>
            <a:ext cx="3772800" cy="4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rgbClr val="8D8D8D"/>
                </a:solidFill>
                <a:highlight>
                  <a:srgbClr val="FFFFFF"/>
                </a:highlight>
              </a:rPr>
              <a:t>Mother and Child (1901) </a:t>
            </a:r>
            <a:endParaRPr>
              <a:latin typeface="Open Sans"/>
              <a:ea typeface="Open Sans"/>
              <a:cs typeface="Open Sans"/>
              <a:sym typeface="Open Sans"/>
            </a:endParaRPr>
          </a:p>
        </p:txBody>
      </p:sp>
      <p:sp>
        <p:nvSpPr>
          <p:cNvPr id="76" name="Google Shape;76;p15"/>
          <p:cNvSpPr txBox="1"/>
          <p:nvPr/>
        </p:nvSpPr>
        <p:spPr>
          <a:xfrm>
            <a:off x="1032700" y="4576875"/>
            <a:ext cx="2928600" cy="4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rgbClr val="8D8D8D"/>
                </a:solidFill>
                <a:highlight>
                  <a:srgbClr val="FFFFFF"/>
                </a:highlight>
              </a:rPr>
              <a:t>The Old Guitarist (ca. 1903-1904)</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Picasso’s Red Period (1904-1906)</a:t>
            </a:r>
            <a:endParaRPr/>
          </a:p>
        </p:txBody>
      </p:sp>
      <p:sp>
        <p:nvSpPr>
          <p:cNvPr id="82" name="Google Shape;82;p1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highlight>
                  <a:srgbClr val="FFFFFF"/>
                </a:highlight>
                <a:latin typeface="Arial"/>
                <a:ea typeface="Arial"/>
                <a:cs typeface="Arial"/>
                <a:sym typeface="Arial"/>
              </a:rPr>
              <a:t>As Picasso transitioned to his </a:t>
            </a:r>
            <a:r>
              <a:rPr b="1" lang="en">
                <a:highlight>
                  <a:srgbClr val="FFFFFF"/>
                </a:highlight>
                <a:latin typeface="Arial"/>
                <a:ea typeface="Arial"/>
                <a:cs typeface="Arial"/>
                <a:sym typeface="Arial"/>
              </a:rPr>
              <a:t>Rose Period</a:t>
            </a:r>
            <a:r>
              <a:rPr lang="en">
                <a:highlight>
                  <a:srgbClr val="FFFFFF"/>
                </a:highlight>
                <a:latin typeface="Arial"/>
                <a:ea typeface="Arial"/>
                <a:cs typeface="Arial"/>
                <a:sym typeface="Arial"/>
              </a:rPr>
              <a:t> in 1904, he continued to depict figures in his characteristically painterly style. While blue tones are still present in these paintings, they are contrasted by warmer shades. Similarly, after moving to Montmartre, a Bohemian district in Paris, he shifted his focus from individuals living in despair to entertainers, including harlequins, acrobats, and other circus performers.</a:t>
            </a:r>
            <a:endParaRPr>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1841275" y="42275"/>
            <a:ext cx="2576550" cy="4469449"/>
          </a:xfrm>
          <a:prstGeom prst="rect">
            <a:avLst/>
          </a:prstGeom>
          <a:noFill/>
          <a:ln>
            <a:noFill/>
          </a:ln>
        </p:spPr>
      </p:pic>
      <p:sp>
        <p:nvSpPr>
          <p:cNvPr id="88" name="Google Shape;88;p17"/>
          <p:cNvSpPr txBox="1"/>
          <p:nvPr/>
        </p:nvSpPr>
        <p:spPr>
          <a:xfrm>
            <a:off x="1841275" y="4613100"/>
            <a:ext cx="2928600" cy="4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rgbClr val="8D8D8D"/>
                </a:solidFill>
                <a:highlight>
                  <a:srgbClr val="FFFFFF"/>
                </a:highlight>
              </a:rPr>
              <a:t>The Actor (ca. 1904-1905)</a:t>
            </a:r>
            <a:endParaRPr>
              <a:latin typeface="Open Sans"/>
              <a:ea typeface="Open Sans"/>
              <a:cs typeface="Open Sans"/>
              <a:sym typeface="Open Sans"/>
            </a:endParaRPr>
          </a:p>
        </p:txBody>
      </p:sp>
      <p:pic>
        <p:nvPicPr>
          <p:cNvPr id="89" name="Google Shape;89;p17"/>
          <p:cNvPicPr preferRelativeResize="0"/>
          <p:nvPr/>
        </p:nvPicPr>
        <p:blipFill>
          <a:blip r:embed="rId4">
            <a:alphaModFix/>
          </a:blip>
          <a:stretch>
            <a:fillRect/>
          </a:stretch>
        </p:blipFill>
        <p:spPr>
          <a:xfrm>
            <a:off x="4769875" y="42275"/>
            <a:ext cx="3302561" cy="4469451"/>
          </a:xfrm>
          <a:prstGeom prst="rect">
            <a:avLst/>
          </a:prstGeom>
          <a:noFill/>
          <a:ln>
            <a:noFill/>
          </a:ln>
        </p:spPr>
      </p:pic>
      <p:sp>
        <p:nvSpPr>
          <p:cNvPr id="90" name="Google Shape;90;p17"/>
          <p:cNvSpPr txBox="1"/>
          <p:nvPr/>
        </p:nvSpPr>
        <p:spPr>
          <a:xfrm>
            <a:off x="4769875" y="4613100"/>
            <a:ext cx="2928600" cy="4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rgbClr val="8D8D8D"/>
                </a:solidFill>
                <a:highlight>
                  <a:srgbClr val="FFFFFF"/>
                </a:highlight>
              </a:rPr>
              <a:t>Mother and Child, Acrobats (ca. 1904-1905)</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latin typeface="Arial"/>
                <a:ea typeface="Arial"/>
                <a:cs typeface="Arial"/>
                <a:sym typeface="Arial"/>
                <a:hlinkClick r:id="rId3"/>
              </a:rPr>
              <a:t>https://mymodernmet.com/pablo-picasso-periods/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