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Economica"/>
      <p:regular r:id="rId19"/>
      <p:bold r:id="rId20"/>
      <p:italic r:id="rId21"/>
      <p:boldItalic r:id="rId22"/>
    </p:embeddedFont>
    <p:embeddedFont>
      <p:font typeface="Open Sa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Economica-bold.fntdata"/><Relationship Id="rId22" Type="http://schemas.openxmlformats.org/officeDocument/2006/relationships/font" Target="fonts/Economica-boldItalic.fntdata"/><Relationship Id="rId21" Type="http://schemas.openxmlformats.org/officeDocument/2006/relationships/font" Target="fonts/Economica-italic.fntdata"/><Relationship Id="rId24" Type="http://schemas.openxmlformats.org/officeDocument/2006/relationships/font" Target="fonts/OpenSans-bold.fntdata"/><Relationship Id="rId23" Type="http://schemas.openxmlformats.org/officeDocument/2006/relationships/font" Target="fonts/Open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boldItalic.fntdata"/><Relationship Id="rId25" Type="http://schemas.openxmlformats.org/officeDocument/2006/relationships/font" Target="fonts/Ope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Economica-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95289a94e7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95289a94e7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5289a94e7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95289a94e7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95289a94e7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95289a94e7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95289a94e7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95289a94e7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95289a94e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95289a94e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95289a94e7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95289a94e7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5289a94e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5289a94e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5289a94e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5289a94e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5289a94e7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5289a94e7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95289a94e7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95289a94e7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95289a94e7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95289a94e7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95289a94e7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95289a94e7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colormatters.com/color-and-science/electromagnetic-color"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colormatters.com/color-and-design/basic-color-theory/61-color-a-design/computer-colors/17-is-your-computer-color-blin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colormatters.com/color-symbolis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Basic Color Theory</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Color Study Guide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Green - The meaning of Green</a:t>
            </a:r>
            <a:endParaRPr/>
          </a:p>
        </p:txBody>
      </p:sp>
      <p:sp>
        <p:nvSpPr>
          <p:cNvPr id="116" name="Google Shape;11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400">
                <a:latin typeface="Arial"/>
                <a:ea typeface="Arial"/>
                <a:cs typeface="Arial"/>
                <a:sym typeface="Arial"/>
              </a:rPr>
              <a:t>Green is no longer just a color. It's now the symbol of ecology and a verb.</a:t>
            </a:r>
            <a:endParaRPr b="1" sz="14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400">
                <a:latin typeface="Arial"/>
                <a:ea typeface="Arial"/>
                <a:cs typeface="Arial"/>
                <a:sym typeface="Arial"/>
              </a:rPr>
              <a:t>Since the beginning of time, green has signified growth, rebirth, and fertility. In pagan times, there was the "Green Man" - a symbol of fertility.  In Muslim countries, it is a holy color and in Ireland, a lucky color. It was the color of the heavens in the Ming Dynasty.</a:t>
            </a:r>
            <a:endParaRPr b="1" sz="140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400">
                <a:latin typeface="Arial"/>
                <a:ea typeface="Arial"/>
                <a:cs typeface="Arial"/>
                <a:sym typeface="Arial"/>
              </a:rPr>
              <a:t>Today's greens can be found in a wide range of objects: pea soup, delicate celadon glazes, sleazy shag carpet, sickly bathroom walls, emeralds, wasabi, and sage. The English language reflects some strange attributes: Would you rather be green with envy, green behind the ears, or green around the gills? (Idiomatic American English for extremely envious, immature or nauseated.)</a:t>
            </a:r>
            <a:endParaRPr b="1" sz="2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Purple - The meaning of Purple</a:t>
            </a:r>
            <a:endParaRPr/>
          </a:p>
        </p:txBody>
      </p:sp>
      <p:sp>
        <p:nvSpPr>
          <p:cNvPr id="122" name="Google Shape;122;p23"/>
          <p:cNvSpPr txBox="1"/>
          <p:nvPr>
            <p:ph idx="1" type="body"/>
          </p:nvPr>
        </p:nvSpPr>
        <p:spPr>
          <a:xfrm>
            <a:off x="311700" y="1225225"/>
            <a:ext cx="8520600" cy="36918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Purple’s rarity in nature and the expense of creating the color and has given purple a supernatural aura for centuries. Purple is also the most powerful wavelength of the rainbow – and it’s a color with a powerful history that has evolved over time. In fact, the origins of the symbolism of purple are more significant and interesting than those of any other color.</a:t>
            </a:r>
            <a:endParaRPr b="1" sz="11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If we go back to our pre-historic existence, our ancestors probably never saw a purple fruit, flower, bird, fish - or any living thing - because purple is very rare in nature. This is hard to imagine in today’s connected world.</a:t>
            </a:r>
            <a:endParaRPr b="1" sz="11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As civilizations developed, so did clothing and colored dyes. The earliest purple dyes date back to about 1900 B.C. It took some 12,000 shellfish to extract 1.5 grams of the pure dye - barely enough for dying a single garment the size of the Roman toga. It’s no wonder then, that this color was used primarily for garments of the emperors or privileged individuals.</a:t>
            </a:r>
            <a:endParaRPr b="1" sz="110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100">
                <a:latin typeface="Arial"/>
                <a:ea typeface="Arial"/>
                <a:cs typeface="Arial"/>
                <a:sym typeface="Arial"/>
              </a:rPr>
              <a:t>Over the course of history, purple pigments and dyes became less costly and complex, but one thing has remained the same: Purple symbolizes nobility and luxury to most people in the world.</a:t>
            </a:r>
            <a:endParaRPr b="1" sz="19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Purple - The meaning of Purple - Continued</a:t>
            </a:r>
            <a:endParaRPr/>
          </a:p>
        </p:txBody>
      </p:sp>
      <p:sp>
        <p:nvSpPr>
          <p:cNvPr id="128" name="Google Shape;128;p24"/>
          <p:cNvSpPr txBox="1"/>
          <p:nvPr>
            <p:ph idx="1" type="body"/>
          </p:nvPr>
        </p:nvSpPr>
        <p:spPr>
          <a:xfrm>
            <a:off x="311700" y="1018650"/>
            <a:ext cx="8520600" cy="38985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None/>
            </a:pPr>
            <a:r>
              <a:rPr b="1" lang="en" sz="1000">
                <a:latin typeface="Arial"/>
                <a:ea typeface="Arial"/>
                <a:cs typeface="Arial"/>
                <a:sym typeface="Arial"/>
              </a:rPr>
              <a:t>Today, science has revealed much more about purple than our ancestors ever realized: Purple is the most powerful visible wavelength of electromagnetic energy.  It’s just a few steps away from x-rays and gamma rays. (See the chart </a:t>
            </a:r>
            <a:r>
              <a:rPr b="1" lang="en" sz="1000">
                <a:uFill>
                  <a:noFill/>
                </a:uFill>
                <a:latin typeface="Arial"/>
                <a:ea typeface="Arial"/>
                <a:cs typeface="Arial"/>
                <a:sym typeface="Arial"/>
                <a:hlinkClick r:id="rId3"/>
              </a:rPr>
              <a:t>here</a:t>
            </a:r>
            <a:r>
              <a:rPr b="1" lang="en" sz="1000">
                <a:latin typeface="Arial"/>
                <a:ea typeface="Arial"/>
                <a:cs typeface="Arial"/>
                <a:sym typeface="Arial"/>
              </a:rPr>
              <a:t>.) Perhaps this explains why purple is associated with supernatural energy and the cosmos than with the physical world as we know it.</a:t>
            </a:r>
            <a:endParaRPr b="1" sz="1000">
              <a:latin typeface="Arial"/>
              <a:ea typeface="Arial"/>
              <a:cs typeface="Arial"/>
              <a:sym typeface="Arial"/>
            </a:endParaRPr>
          </a:p>
          <a:p>
            <a:pPr indent="0" lvl="0" marL="0" rtl="0" algn="l">
              <a:lnSpc>
                <a:spcPct val="150000"/>
              </a:lnSpc>
              <a:spcBef>
                <a:spcPts val="1400"/>
              </a:spcBef>
              <a:spcAft>
                <a:spcPts val="0"/>
              </a:spcAft>
              <a:buNone/>
            </a:pPr>
            <a:r>
              <a:rPr b="1" lang="en" sz="1000">
                <a:latin typeface="Arial"/>
                <a:ea typeface="Arial"/>
                <a:cs typeface="Arial"/>
                <a:sym typeface="Arial"/>
              </a:rPr>
              <a:t>Taking all aspects of purple’s past and present into consideration, purple symbolizes magic, mystery, spirituality, the sub-conscious, creativity, dignity, royalty – and it evokes all of these meanings more so than any other color.</a:t>
            </a:r>
            <a:endParaRPr b="1" sz="1000">
              <a:latin typeface="Arial"/>
              <a:ea typeface="Arial"/>
              <a:cs typeface="Arial"/>
              <a:sym typeface="Arial"/>
            </a:endParaRPr>
          </a:p>
          <a:p>
            <a:pPr indent="0" lvl="0" marL="0" rtl="0" algn="l">
              <a:lnSpc>
                <a:spcPct val="150000"/>
              </a:lnSpc>
              <a:spcBef>
                <a:spcPts val="1400"/>
              </a:spcBef>
              <a:spcAft>
                <a:spcPts val="0"/>
              </a:spcAft>
              <a:buNone/>
            </a:pPr>
            <a:r>
              <a:rPr b="1" lang="en" sz="1000">
                <a:latin typeface="Arial"/>
                <a:ea typeface="Arial"/>
                <a:cs typeface="Arial"/>
                <a:sym typeface="Arial"/>
              </a:rPr>
              <a:t>Variations of purple convey different meanings: Light purples are light-hearted, floral, and romantic. The dark shades are more intellectual and dignified.</a:t>
            </a:r>
            <a:endParaRPr b="1" sz="1000">
              <a:latin typeface="Arial"/>
              <a:ea typeface="Arial"/>
              <a:cs typeface="Arial"/>
              <a:sym typeface="Arial"/>
            </a:endParaRPr>
          </a:p>
          <a:p>
            <a:pPr indent="0" lvl="0" marL="0" rtl="0" algn="l">
              <a:lnSpc>
                <a:spcPct val="150000"/>
              </a:lnSpc>
              <a:spcBef>
                <a:spcPts val="1400"/>
              </a:spcBef>
              <a:spcAft>
                <a:spcPts val="0"/>
              </a:spcAft>
              <a:buNone/>
            </a:pPr>
            <a:r>
              <a:rPr b="1" lang="en" sz="1000">
                <a:latin typeface="Arial"/>
                <a:ea typeface="Arial"/>
                <a:cs typeface="Arial"/>
                <a:sym typeface="Arial"/>
              </a:rPr>
              <a:t>The negative meanings of purple are decadence, conceit, and pomposity. Purple is also a color of mourning.</a:t>
            </a:r>
            <a:endParaRPr b="1" sz="1000">
              <a:latin typeface="Arial"/>
              <a:ea typeface="Arial"/>
              <a:cs typeface="Arial"/>
              <a:sym typeface="Arial"/>
            </a:endParaRPr>
          </a:p>
          <a:p>
            <a:pPr indent="0" lvl="0" marL="0" rtl="0" algn="l">
              <a:lnSpc>
                <a:spcPct val="150000"/>
              </a:lnSpc>
              <a:spcBef>
                <a:spcPts val="1400"/>
              </a:spcBef>
              <a:spcAft>
                <a:spcPts val="0"/>
              </a:spcAft>
              <a:buNone/>
            </a:pPr>
            <a:r>
              <a:rPr b="1" lang="en" sz="1000">
                <a:latin typeface="Arial"/>
                <a:ea typeface="Arial"/>
                <a:cs typeface="Arial"/>
                <a:sym typeface="Arial"/>
              </a:rPr>
              <a:t>One of the most significant aspects of purple’s symbolism is the generational divide. There’s a huge difference of opinions about purple. It all depends on age.</a:t>
            </a:r>
            <a:endParaRPr b="1" sz="1000">
              <a:latin typeface="Arial"/>
              <a:ea typeface="Arial"/>
              <a:cs typeface="Arial"/>
              <a:sym typeface="Arial"/>
            </a:endParaRPr>
          </a:p>
          <a:p>
            <a:pPr indent="0" lvl="0" marL="0" rtl="0" algn="l">
              <a:lnSpc>
                <a:spcPct val="150000"/>
              </a:lnSpc>
              <a:spcBef>
                <a:spcPts val="1400"/>
              </a:spcBef>
              <a:spcAft>
                <a:spcPts val="0"/>
              </a:spcAft>
              <a:buNone/>
            </a:pPr>
            <a:r>
              <a:rPr b="1" lang="en" sz="1000">
                <a:latin typeface="Arial"/>
                <a:ea typeface="Arial"/>
                <a:cs typeface="Arial"/>
                <a:sym typeface="Arial"/>
              </a:rPr>
              <a:t>Most young people view purple as a happy color. No baggage. Older adults view the color through a broader perspective. Furthermore, purple takes on new meanings in many cultures.</a:t>
            </a:r>
            <a:endParaRPr b="1">
              <a:latin typeface="Arial"/>
              <a:ea typeface="Arial"/>
              <a:cs typeface="Arial"/>
              <a:sym typeface="Arial"/>
            </a:endParaRPr>
          </a:p>
          <a:p>
            <a:pPr indent="0" lvl="0" marL="0" rtl="0" algn="l">
              <a:lnSpc>
                <a:spcPct val="150000"/>
              </a:lnSpc>
              <a:spcBef>
                <a:spcPts val="1400"/>
              </a:spcBef>
              <a:spcAft>
                <a:spcPts val="1400"/>
              </a:spcAft>
              <a:buNone/>
            </a:pPr>
            <a:r>
              <a:t/>
            </a:r>
            <a:endParaRPr b="1" sz="11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Orange - The meaning of Orange</a:t>
            </a:r>
            <a:endParaRPr/>
          </a:p>
        </p:txBody>
      </p:sp>
      <p:sp>
        <p:nvSpPr>
          <p:cNvPr id="134" name="Google Shape;134;p25"/>
          <p:cNvSpPr txBox="1"/>
          <p:nvPr>
            <p:ph idx="1" type="body"/>
          </p:nvPr>
        </p:nvSpPr>
        <p:spPr>
          <a:xfrm>
            <a:off x="311700" y="917300"/>
            <a:ext cx="8520600" cy="40368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Orange is vibrant. It’s warm, healthy, fruity and engaging – but it can be abrasive and crass. It’s a polarizing color. People either love it or detest it.</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Orange is the only color of the spectrum whose name was taken from an object, the popular fruit - the orange. In nature it’s the color of vivid sunsets, fire, vegetables, flowers, fish, and many citrus fruits. In our contemporary world, orange is the color of marmalade, Halloween, traffic cones, life rafts, cheetos, and Halloween.</a:t>
            </a:r>
            <a:br>
              <a:rPr b="1" lang="en" sz="950">
                <a:latin typeface="Arial"/>
                <a:ea typeface="Arial"/>
                <a:cs typeface="Arial"/>
                <a:sym typeface="Arial"/>
              </a:rPr>
            </a:br>
            <a:br>
              <a:rPr b="1" lang="en" sz="950">
                <a:latin typeface="Arial"/>
                <a:ea typeface="Arial"/>
                <a:cs typeface="Arial"/>
                <a:sym typeface="Arial"/>
              </a:rPr>
            </a:br>
            <a:r>
              <a:rPr b="1" lang="en" sz="950">
                <a:latin typeface="Arial"/>
                <a:ea typeface="Arial"/>
                <a:cs typeface="Arial"/>
                <a:sym typeface="Arial"/>
              </a:rPr>
              <a:t>Orange symbolizes energy, vitality, cheer, excitement, adventure, warmth, and good health. However, pure orange can be brass; however, it may suggest a lack of serious intellectual values and bad taste.</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Orange is currently a trendy, hip color. It was a “groovy color” back in the 70s and then it faded away. In 1991, an article in Forbes magazine about how orange affects consumer choices concluded that orange meant cheap. (Note: “Cheap” in this case meant a good buy for the money.)</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It’s worth noting that there are many shades of orange – and different meanings. Some may be more appealing to those who find orange difficult: terracotta or cayenne – a dark orange, persimmon - a red-orange, pumpkin - a pure orange, mango - a yellow orange, salmon - a pink orange, melon - a light orange,.</a:t>
            </a:r>
            <a:endParaRPr b="1" sz="95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950">
                <a:latin typeface="Arial"/>
                <a:ea typeface="Arial"/>
                <a:cs typeface="Arial"/>
                <a:sym typeface="Arial"/>
              </a:rPr>
              <a:t>Darker oranges offer a sense of comfort; some are spicy, some are earthy. Lighter oranges are soothing and healthy.</a:t>
            </a:r>
            <a:endParaRPr b="1" sz="95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465300"/>
            <a:ext cx="8520600" cy="4113900"/>
          </a:xfrm>
          <a:prstGeom prst="rect">
            <a:avLst/>
          </a:prstGeom>
        </p:spPr>
        <p:txBody>
          <a:bodyPr anchorCtr="0" anchor="t" bIns="91425" lIns="91425" spcFirstLastPara="1" rIns="91425" wrap="square" tIns="91425">
            <a:noAutofit/>
          </a:bodyPr>
          <a:lstStyle/>
          <a:p>
            <a:pPr indent="0" lvl="0" marL="0" rtl="0" algn="ctr">
              <a:lnSpc>
                <a:spcPct val="150000"/>
              </a:lnSpc>
              <a:spcBef>
                <a:spcPts val="1400"/>
              </a:spcBef>
              <a:spcAft>
                <a:spcPts val="0"/>
              </a:spcAft>
              <a:buClr>
                <a:schemeClr val="dk1"/>
              </a:buClr>
              <a:buSzPts val="1100"/>
              <a:buFont typeface="Arial"/>
              <a:buNone/>
            </a:pPr>
            <a:r>
              <a:rPr lang="en" sz="2000">
                <a:latin typeface="Arial"/>
                <a:ea typeface="Arial"/>
                <a:cs typeface="Arial"/>
                <a:sym typeface="Arial"/>
              </a:rPr>
              <a:t>Color theory encompasses a multitude of definitions, concepts and design applications - enough to fill several encyclopedias. However, there are three basic categories of color theory that are logical and useful : The color wheel, color harmony, and the context of how colors are used.</a:t>
            </a:r>
            <a:endParaRPr sz="2000">
              <a:latin typeface="Arial"/>
              <a:ea typeface="Arial"/>
              <a:cs typeface="Arial"/>
              <a:sym typeface="Arial"/>
            </a:endParaRPr>
          </a:p>
          <a:p>
            <a:pPr indent="0" lvl="0" marL="0" rtl="0" algn="ctr">
              <a:lnSpc>
                <a:spcPct val="150000"/>
              </a:lnSpc>
              <a:spcBef>
                <a:spcPts val="1400"/>
              </a:spcBef>
              <a:spcAft>
                <a:spcPts val="1400"/>
              </a:spcAft>
              <a:buClr>
                <a:schemeClr val="dk1"/>
              </a:buClr>
              <a:buSzPts val="1100"/>
              <a:buFont typeface="Arial"/>
              <a:buNone/>
            </a:pPr>
            <a:r>
              <a:rPr lang="en" sz="2000">
                <a:latin typeface="Arial"/>
                <a:ea typeface="Arial"/>
                <a:cs typeface="Arial"/>
                <a:sym typeface="Arial"/>
              </a:rPr>
              <a:t>Color theories create a logical structure for color. For example, if we have an assortment of fruits and vegetables, we can organize them by color and place them on a circle that shows the colors in relation to each other.</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125750"/>
            <a:ext cx="8520600" cy="831300"/>
          </a:xfrm>
          <a:prstGeom prst="rect">
            <a:avLst/>
          </a:prstGeom>
        </p:spPr>
        <p:txBody>
          <a:bodyPr anchorCtr="0" anchor="b" bIns="91425" lIns="91425" spcFirstLastPara="1" rIns="91425" wrap="square" tIns="91425">
            <a:noAutofit/>
          </a:bodyPr>
          <a:lstStyle/>
          <a:p>
            <a:pPr indent="0" lvl="0" marL="0" rtl="0" algn="l">
              <a:spcBef>
                <a:spcPts val="1200"/>
              </a:spcBef>
              <a:spcAft>
                <a:spcPts val="300"/>
              </a:spcAft>
              <a:buClr>
                <a:schemeClr val="dk1"/>
              </a:buClr>
              <a:buSzPts val="1100"/>
              <a:buFont typeface="Arial"/>
              <a:buNone/>
            </a:pPr>
            <a:r>
              <a:rPr b="1" lang="en" sz="3000"/>
              <a:t>The Color Wheel</a:t>
            </a:r>
            <a:endParaRPr sz="5000"/>
          </a:p>
        </p:txBody>
      </p:sp>
      <p:sp>
        <p:nvSpPr>
          <p:cNvPr id="74" name="Google Shape;74;p15"/>
          <p:cNvSpPr txBox="1"/>
          <p:nvPr>
            <p:ph idx="1" type="body"/>
          </p:nvPr>
        </p:nvSpPr>
        <p:spPr>
          <a:xfrm>
            <a:off x="163475" y="603650"/>
            <a:ext cx="8865900" cy="43512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050">
                <a:latin typeface="Arial"/>
                <a:ea typeface="Arial"/>
                <a:cs typeface="Arial"/>
                <a:sym typeface="Arial"/>
              </a:rPr>
              <a:t>A color circle, based on red, yellow and blue, is traditional in the field of art. Sir Isaac Newton developed the first circular diagram of colors in 1666. Since then, scientists and artists have studied and designed numerous variations of this concept. Differences of opinion about the validity of one format over another continue to provoke debate. In reality, any color circle or color wheel which presents a logically arranged sequence of pure hues has merit.</a:t>
            </a:r>
            <a:endParaRPr b="1" sz="10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br>
              <a:rPr b="1" lang="en" sz="1050">
                <a:latin typeface="Arial"/>
                <a:ea typeface="Arial"/>
                <a:cs typeface="Arial"/>
                <a:sym typeface="Arial"/>
              </a:rPr>
            </a:br>
            <a:r>
              <a:rPr b="1" lang="en" sz="1050">
                <a:latin typeface="Arial"/>
                <a:ea typeface="Arial"/>
                <a:cs typeface="Arial"/>
                <a:sym typeface="Arial"/>
              </a:rPr>
              <a:t>There are also definitions (or categories) of colors based on the color wheel. We begin with a 3-part color wheel.</a:t>
            </a:r>
            <a:endParaRPr b="1" sz="10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50">
                <a:highlight>
                  <a:srgbClr val="F4CCCC"/>
                </a:highlight>
                <a:latin typeface="Arial"/>
                <a:ea typeface="Arial"/>
                <a:cs typeface="Arial"/>
                <a:sym typeface="Arial"/>
              </a:rPr>
              <a:t>Primary Colors:</a:t>
            </a:r>
            <a:r>
              <a:rPr b="1" lang="en" sz="1050">
                <a:latin typeface="Arial"/>
                <a:ea typeface="Arial"/>
                <a:cs typeface="Arial"/>
                <a:sym typeface="Arial"/>
              </a:rPr>
              <a:t> Red, yellow and blue</a:t>
            </a:r>
            <a:br>
              <a:rPr b="1" lang="en" sz="1050">
                <a:latin typeface="Arial"/>
                <a:ea typeface="Arial"/>
                <a:cs typeface="Arial"/>
                <a:sym typeface="Arial"/>
              </a:rPr>
            </a:br>
            <a:r>
              <a:rPr b="1" lang="en" sz="1050">
                <a:latin typeface="Arial"/>
                <a:ea typeface="Arial"/>
                <a:cs typeface="Arial"/>
                <a:sym typeface="Arial"/>
              </a:rPr>
              <a:t>In traditional color theory (used in paint and pigments), primary colors are the 3 pigment colors that can not be mixed or formed by any combination of other colors. All other colors are derived from these 3 hues.  </a:t>
            </a:r>
            <a:endParaRPr b="1" sz="105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050">
                <a:highlight>
                  <a:srgbClr val="F4CCCC"/>
                </a:highlight>
                <a:latin typeface="Arial"/>
                <a:ea typeface="Arial"/>
                <a:cs typeface="Arial"/>
                <a:sym typeface="Arial"/>
              </a:rPr>
              <a:t>Secondary Colors:</a:t>
            </a:r>
            <a:r>
              <a:rPr b="1" lang="en" sz="1050">
                <a:latin typeface="Arial"/>
                <a:ea typeface="Arial"/>
                <a:cs typeface="Arial"/>
                <a:sym typeface="Arial"/>
              </a:rPr>
              <a:t> Green, orange and purple</a:t>
            </a:r>
            <a:br>
              <a:rPr b="1" lang="en" sz="1050">
                <a:latin typeface="Arial"/>
                <a:ea typeface="Arial"/>
                <a:cs typeface="Arial"/>
                <a:sym typeface="Arial"/>
              </a:rPr>
            </a:br>
            <a:r>
              <a:rPr b="1" lang="en" sz="1050">
                <a:latin typeface="Arial"/>
                <a:ea typeface="Arial"/>
                <a:cs typeface="Arial"/>
                <a:sym typeface="Arial"/>
              </a:rPr>
              <a:t>These are the colors formed by mixing the primary colors.</a:t>
            </a:r>
            <a:br>
              <a:rPr b="1" lang="en" sz="1050">
                <a:latin typeface="Arial"/>
                <a:ea typeface="Arial"/>
                <a:cs typeface="Arial"/>
                <a:sym typeface="Arial"/>
              </a:rPr>
            </a:br>
            <a:br>
              <a:rPr b="1" lang="en" sz="1050">
                <a:latin typeface="Arial"/>
                <a:ea typeface="Arial"/>
                <a:cs typeface="Arial"/>
                <a:sym typeface="Arial"/>
              </a:rPr>
            </a:br>
            <a:r>
              <a:rPr b="1" lang="en" sz="1050">
                <a:highlight>
                  <a:srgbClr val="F4CCCC"/>
                </a:highlight>
                <a:latin typeface="Arial"/>
                <a:ea typeface="Arial"/>
                <a:cs typeface="Arial"/>
                <a:sym typeface="Arial"/>
              </a:rPr>
              <a:t>Tertiary Colors: </a:t>
            </a:r>
            <a:r>
              <a:rPr b="1" lang="en" sz="1050">
                <a:latin typeface="Arial"/>
                <a:ea typeface="Arial"/>
                <a:cs typeface="Arial"/>
                <a:sym typeface="Arial"/>
              </a:rPr>
              <a:t>Yellow-orange, red-orange, red-purple, blue-purple, blue-green &amp; yellow-green</a:t>
            </a:r>
            <a:br>
              <a:rPr b="1" lang="en" sz="1050">
                <a:latin typeface="Arial"/>
                <a:ea typeface="Arial"/>
                <a:cs typeface="Arial"/>
                <a:sym typeface="Arial"/>
              </a:rPr>
            </a:br>
            <a:r>
              <a:rPr b="1" lang="en" sz="1050">
                <a:latin typeface="Arial"/>
                <a:ea typeface="Arial"/>
                <a:cs typeface="Arial"/>
                <a:sym typeface="Arial"/>
              </a:rPr>
              <a:t>These are the colors formed by mixing a primary and a secondary color. That's why the hue is a two word name, such as blue-green, red-violet, and yellow-orange.</a:t>
            </a:r>
            <a:endParaRPr b="1" sz="105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Color Harmony</a:t>
            </a:r>
            <a:endParaRPr/>
          </a:p>
        </p:txBody>
      </p:sp>
      <p:sp>
        <p:nvSpPr>
          <p:cNvPr id="80" name="Google Shape;80;p16"/>
          <p:cNvSpPr txBox="1"/>
          <p:nvPr>
            <p:ph idx="1" type="body"/>
          </p:nvPr>
        </p:nvSpPr>
        <p:spPr>
          <a:xfrm>
            <a:off x="311700" y="1147225"/>
            <a:ext cx="8520600" cy="34320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1400"/>
              </a:spcAft>
              <a:buClr>
                <a:schemeClr val="dk1"/>
              </a:buClr>
              <a:buSzPts val="1100"/>
              <a:buFont typeface="Arial"/>
              <a:buNone/>
            </a:pPr>
            <a:r>
              <a:rPr b="1" lang="en" sz="1200">
                <a:latin typeface="Arial"/>
                <a:ea typeface="Arial"/>
                <a:cs typeface="Arial"/>
                <a:sym typeface="Arial"/>
              </a:rPr>
              <a:t>Harmony can be defined as a pleasing arrangement of parts, whether it be music, poetry, color, or even an ice cream sundae.</a:t>
            </a:r>
            <a:br>
              <a:rPr b="1" lang="en" sz="1200">
                <a:latin typeface="Arial"/>
                <a:ea typeface="Arial"/>
                <a:cs typeface="Arial"/>
                <a:sym typeface="Arial"/>
              </a:rPr>
            </a:br>
            <a:br>
              <a:rPr b="1" lang="en" sz="1200">
                <a:latin typeface="Arial"/>
                <a:ea typeface="Arial"/>
                <a:cs typeface="Arial"/>
                <a:sym typeface="Arial"/>
              </a:rPr>
            </a:br>
            <a:r>
              <a:rPr b="1" lang="en" sz="1200">
                <a:latin typeface="Arial"/>
                <a:ea typeface="Arial"/>
                <a:cs typeface="Arial"/>
                <a:sym typeface="Arial"/>
              </a:rPr>
              <a:t>In visual experiences, harmony is something that is pleasing to the eye. It engages the viewer and it creates an inner sense of order, a balance in the visual experience. When something is not harmonious, it's either boring or chaotic. At one extreme is a visual experience that is so bland that the viewer is not engaged. The human brain will reject under-stimulating information. At the other extreme is a visual experience that is so overdone, so chaotic that the viewer can't stand to look at it. The human brain rejects what it can not organize, what it can not understand. The visual task requires that we present a logical structure. Color harmony delivers visual interest and a sense of order.</a:t>
            </a:r>
            <a:br>
              <a:rPr b="1" lang="en" sz="1200">
                <a:latin typeface="Arial"/>
                <a:ea typeface="Arial"/>
                <a:cs typeface="Arial"/>
                <a:sym typeface="Arial"/>
              </a:rPr>
            </a:br>
            <a:br>
              <a:rPr b="1" lang="en" sz="1200">
                <a:latin typeface="Arial"/>
                <a:ea typeface="Arial"/>
                <a:cs typeface="Arial"/>
                <a:sym typeface="Arial"/>
              </a:rPr>
            </a:br>
            <a:r>
              <a:rPr b="1" lang="en" sz="1200">
                <a:latin typeface="Arial"/>
                <a:ea typeface="Arial"/>
                <a:cs typeface="Arial"/>
                <a:sym typeface="Arial"/>
              </a:rPr>
              <a:t>In summary, extreme unity leads to under-stimulation, extreme complexity leads to over-stimulation. Harmony is a dynamic equilibrium.</a:t>
            </a:r>
            <a:endParaRPr b="1"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0"/>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Some formulas for Color Harmony</a:t>
            </a:r>
            <a:endParaRPr/>
          </a:p>
        </p:txBody>
      </p:sp>
      <p:sp>
        <p:nvSpPr>
          <p:cNvPr id="86" name="Google Shape;86;p17"/>
          <p:cNvSpPr txBox="1"/>
          <p:nvPr>
            <p:ph idx="1" type="body"/>
          </p:nvPr>
        </p:nvSpPr>
        <p:spPr>
          <a:xfrm>
            <a:off x="311700" y="616225"/>
            <a:ext cx="8520600" cy="39630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000">
                <a:latin typeface="Arial"/>
                <a:ea typeface="Arial"/>
                <a:cs typeface="Arial"/>
                <a:sym typeface="Arial"/>
              </a:rPr>
              <a:t>There are many theories for harmony. The following illustrations and descriptions present some basic formulas.</a:t>
            </a:r>
            <a:br>
              <a:rPr b="1" lang="en" sz="1000">
                <a:latin typeface="Arial"/>
                <a:ea typeface="Arial"/>
                <a:cs typeface="Arial"/>
                <a:sym typeface="Arial"/>
              </a:rPr>
            </a:br>
            <a:r>
              <a:rPr b="1" lang="en" sz="1000">
                <a:highlight>
                  <a:srgbClr val="F4CCCC"/>
                </a:highlight>
                <a:latin typeface="Arial"/>
                <a:ea typeface="Arial"/>
                <a:cs typeface="Arial"/>
                <a:sym typeface="Arial"/>
              </a:rPr>
              <a:t>1. A color scheme based on analogous colors</a:t>
            </a:r>
            <a:endParaRPr b="1" sz="1000">
              <a:highlight>
                <a:srgbClr val="F4CCCC"/>
              </a:highlight>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latin typeface="Arial"/>
                <a:ea typeface="Arial"/>
                <a:cs typeface="Arial"/>
                <a:sym typeface="Arial"/>
              </a:rPr>
              <a:t>Analogous colors are any three colors which are side by side on a 12 part color wheel, such as yellow-green, yellow, and yellow-orange. Usually one of the three colors predominates.</a:t>
            </a:r>
            <a:endParaRPr b="1" sz="10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highlight>
                  <a:srgbClr val="F4CCCC"/>
                </a:highlight>
                <a:latin typeface="Arial"/>
                <a:ea typeface="Arial"/>
                <a:cs typeface="Arial"/>
                <a:sym typeface="Arial"/>
              </a:rPr>
              <a:t>2. A color scheme based on complementary colors</a:t>
            </a:r>
            <a:endParaRPr b="1" sz="1000">
              <a:highlight>
                <a:srgbClr val="F4CCCC"/>
              </a:highlight>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latin typeface="Arial"/>
                <a:ea typeface="Arial"/>
                <a:cs typeface="Arial"/>
                <a:sym typeface="Arial"/>
              </a:rPr>
              <a:t>Complementary colors are any two colors which are directly opposite each other, such as red and green and yellow-purple and blue-orange. These opposing colors create maximum contrast and maximum stability. </a:t>
            </a:r>
            <a:endParaRPr b="1" sz="10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highlight>
                  <a:srgbClr val="F4CCCC"/>
                </a:highlight>
                <a:latin typeface="Arial"/>
                <a:ea typeface="Arial"/>
                <a:cs typeface="Arial"/>
                <a:sym typeface="Arial"/>
              </a:rPr>
              <a:t>3. A color scheme based on nature</a:t>
            </a:r>
            <a:endParaRPr b="1" sz="1000">
              <a:highlight>
                <a:srgbClr val="F4CCCC"/>
              </a:highlight>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latin typeface="Arial"/>
                <a:ea typeface="Arial"/>
                <a:cs typeface="Arial"/>
                <a:sym typeface="Arial"/>
              </a:rPr>
              <a:t>Nature provides a perfect departure point for color harmony. In the illustration above, red yellow and green create a harmonious design, regardless of whether this combination fits into a technical formula for color harmony.</a:t>
            </a:r>
            <a:endParaRPr b="1" sz="10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000">
                <a:highlight>
                  <a:srgbClr val="F4CCCC"/>
                </a:highlight>
                <a:latin typeface="Arial"/>
                <a:ea typeface="Arial"/>
                <a:cs typeface="Arial"/>
                <a:sym typeface="Arial"/>
              </a:rPr>
              <a:t>4.A color scheme based on a monochromatic scheme</a:t>
            </a:r>
            <a:endParaRPr b="1" sz="1000">
              <a:highlight>
                <a:srgbClr val="F4CCCC"/>
              </a:highlight>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000">
                <a:latin typeface="Arial"/>
                <a:ea typeface="Arial"/>
                <a:cs typeface="Arial"/>
                <a:sym typeface="Arial"/>
              </a:rPr>
              <a:t>Monochromatic paintings are paintings that only use one color and are tinted and shaded with white and black to give the project depth and highlights. </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Color Context</a:t>
            </a:r>
            <a:endParaRPr/>
          </a:p>
        </p:txBody>
      </p:sp>
      <p:sp>
        <p:nvSpPr>
          <p:cNvPr id="92" name="Google Shape;92;p18"/>
          <p:cNvSpPr txBox="1"/>
          <p:nvPr>
            <p:ph idx="1" type="body"/>
          </p:nvPr>
        </p:nvSpPr>
        <p:spPr>
          <a:xfrm>
            <a:off x="311700" y="980900"/>
            <a:ext cx="8520600" cy="35982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How color behaves in relation to other colors and shapes is a complex area of color theory. Compare the contrast effects of different color backgrounds for the same red square. </a:t>
            </a:r>
            <a:endParaRPr b="1" sz="11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Red appears more brilliant against a black background and somewhat duller against the white background. In contrast with orange, the red appears lifeless; in contrast with blue-green, it exhibits brilliance. Notice that the red square appears larger on black than on other background colors.</a:t>
            </a:r>
            <a:br>
              <a:rPr b="1" lang="en" sz="1100">
                <a:latin typeface="Arial"/>
                <a:ea typeface="Arial"/>
                <a:cs typeface="Arial"/>
                <a:sym typeface="Arial"/>
              </a:rPr>
            </a:br>
            <a:r>
              <a:rPr b="1" lang="en" sz="1100">
                <a:latin typeface="Arial"/>
                <a:ea typeface="Arial"/>
                <a:cs typeface="Arial"/>
                <a:sym typeface="Arial"/>
              </a:rPr>
              <a:t>Different readings of the same color</a:t>
            </a:r>
            <a:endParaRPr b="1" sz="11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100">
                <a:latin typeface="Arial"/>
                <a:ea typeface="Arial"/>
                <a:cs typeface="Arial"/>
                <a:sym typeface="Arial"/>
              </a:rPr>
              <a:t>If your computer has sufficient color stability and gamma correction (link to </a:t>
            </a:r>
            <a:r>
              <a:rPr b="1" lang="en" sz="1100">
                <a:uFill>
                  <a:noFill/>
                </a:uFill>
                <a:latin typeface="Arial"/>
                <a:ea typeface="Arial"/>
                <a:cs typeface="Arial"/>
                <a:sym typeface="Arial"/>
                <a:hlinkClick r:id="rId3"/>
              </a:rPr>
              <a:t>Is Your Computer Color Blind?</a:t>
            </a:r>
            <a:r>
              <a:rPr b="1" lang="en" sz="1100">
                <a:latin typeface="Arial"/>
                <a:ea typeface="Arial"/>
                <a:cs typeface="Arial"/>
                <a:sym typeface="Arial"/>
              </a:rPr>
              <a:t>) you will see that the small purple rectangle on the left appears to have a red-purple tinge when compared to the small purple rectangle on the right. They are both the same color as seen in the illustration below. This demonstrates how three colors can be perceived as four colors.</a:t>
            </a:r>
            <a:endParaRPr b="1" sz="110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100">
                <a:latin typeface="Arial"/>
                <a:ea typeface="Arial"/>
                <a:cs typeface="Arial"/>
                <a:sym typeface="Arial"/>
              </a:rPr>
              <a:t>Observing the effects colors have on each other is the starting point for understanding the relativity of color. The relationship of values, saturations and the warmth or coolness of respective hues can cause noticeable differences in our perception of color. </a:t>
            </a:r>
            <a:endParaRPr b="1" sz="19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Red - The meaning of Red</a:t>
            </a:r>
            <a:endParaRPr/>
          </a:p>
        </p:txBody>
      </p:sp>
      <p:sp>
        <p:nvSpPr>
          <p:cNvPr id="98" name="Google Shape;98;p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400">
                <a:latin typeface="Arial"/>
                <a:ea typeface="Arial"/>
                <a:cs typeface="Arial"/>
                <a:sym typeface="Arial"/>
              </a:rPr>
              <a:t>Red is the color of extremes. It’s the color of passionate love, seduction, violence, danger, anger, and adventure. Our prehistoric ancestors saw red as the color of fire and blood – energy and primal life forces – and most of red’s symbolism today arises from its powerful associations in the past.</a:t>
            </a:r>
            <a:endParaRPr b="1" sz="1400">
              <a:latin typeface="Arial"/>
              <a:ea typeface="Arial"/>
              <a:cs typeface="Arial"/>
              <a:sym typeface="Arial"/>
            </a:endParaRPr>
          </a:p>
          <a:p>
            <a:pPr indent="0" lvl="0" marL="0" rtl="0" algn="l">
              <a:lnSpc>
                <a:spcPct val="150000"/>
              </a:lnSpc>
              <a:spcBef>
                <a:spcPts val="1400"/>
              </a:spcBef>
              <a:spcAft>
                <a:spcPts val="1400"/>
              </a:spcAft>
              <a:buClr>
                <a:schemeClr val="dk1"/>
              </a:buClr>
              <a:buSzPts val="1100"/>
              <a:buFont typeface="Arial"/>
              <a:buNone/>
            </a:pPr>
            <a:r>
              <a:rPr b="1" lang="en" sz="1400">
                <a:latin typeface="Arial"/>
                <a:ea typeface="Arial"/>
                <a:cs typeface="Arial"/>
                <a:sym typeface="Arial"/>
              </a:rPr>
              <a:t>Red is also a magical and religious color. It symbolized super-human heroism to the Greeks and is the color of the Christian crucifixion. Red was almost as rare and as expensive as purple in ancient days – a fact that may explain its magic and power. </a:t>
            </a:r>
            <a:endParaRPr b="1"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Yellow - The meaning of Yellow</a:t>
            </a:r>
            <a:endParaRPr/>
          </a:p>
        </p:txBody>
      </p:sp>
      <p:sp>
        <p:nvSpPr>
          <p:cNvPr id="104" name="Google Shape;104;p20"/>
          <p:cNvSpPr txBox="1"/>
          <p:nvPr>
            <p:ph idx="1" type="body"/>
          </p:nvPr>
        </p:nvSpPr>
        <p:spPr>
          <a:xfrm>
            <a:off x="311700" y="1147225"/>
            <a:ext cx="8520600" cy="33540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1300">
                <a:latin typeface="Arial"/>
                <a:ea typeface="Arial"/>
                <a:cs typeface="Arial"/>
                <a:sym typeface="Arial"/>
              </a:rPr>
              <a:t>Yellow is the most luminous of all the colors of the spectrum. It’s the color that captures our attention more than any other color.</a:t>
            </a:r>
            <a:endParaRPr b="1" sz="13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300">
                <a:latin typeface="Arial"/>
                <a:ea typeface="Arial"/>
                <a:cs typeface="Arial"/>
                <a:sym typeface="Arial"/>
              </a:rPr>
              <a:t>In the natural world, yellow is the color of sunflowers and daffodils, egg yolks and lemons, canaries and bees. In our contemporary human-made world, yellow is the color of Sponge Bob, the Tour de France winner’s jersey, happy faces, post its, and signs that alert us to danger or caution.</a:t>
            </a:r>
            <a:endParaRPr b="1" sz="13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300">
                <a:latin typeface="Arial"/>
                <a:ea typeface="Arial"/>
                <a:cs typeface="Arial"/>
                <a:sym typeface="Arial"/>
              </a:rPr>
              <a:t>It’s the color of happiness, and optimism, of enlightenment and creativity, sunshine and spring.</a:t>
            </a:r>
            <a:endParaRPr b="1" sz="130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1300">
                <a:latin typeface="Arial"/>
                <a:ea typeface="Arial"/>
                <a:cs typeface="Arial"/>
                <a:sym typeface="Arial"/>
              </a:rPr>
              <a:t>Lurking in the background is the dark side of yellow: betrayal, egoism, and madness. Furthermore, yellow is the color of caution and physical illness (jaundice, malaria, and pestilence). Perhaps it’s no coincidence that the sources of yellow pigments are toxic metals - cadmium, lead, and chrome - and urine.</a:t>
            </a:r>
            <a:endParaRPr b="1" sz="1300">
              <a:latin typeface="Arial"/>
              <a:ea typeface="Arial"/>
              <a:cs typeface="Arial"/>
              <a:sym typeface="Arial"/>
            </a:endParaRPr>
          </a:p>
          <a:p>
            <a:pPr indent="0" lvl="0" marL="0" rtl="0" algn="l">
              <a:spcBef>
                <a:spcPts val="14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Blue - The meaning of Blue</a:t>
            </a:r>
            <a:endParaRPr/>
          </a:p>
        </p:txBody>
      </p:sp>
      <p:sp>
        <p:nvSpPr>
          <p:cNvPr id="110" name="Google Shape;110;p21"/>
          <p:cNvSpPr txBox="1"/>
          <p:nvPr>
            <p:ph idx="1" type="body"/>
          </p:nvPr>
        </p:nvSpPr>
        <p:spPr>
          <a:xfrm>
            <a:off x="311700" y="1043800"/>
            <a:ext cx="8520600" cy="3535500"/>
          </a:xfrm>
          <a:prstGeom prst="rect">
            <a:avLst/>
          </a:prstGeom>
        </p:spPr>
        <p:txBody>
          <a:bodyPr anchorCtr="0" anchor="t" bIns="91425" lIns="91425" spcFirstLastPara="1" rIns="91425" wrap="square" tIns="91425">
            <a:noAutofit/>
          </a:bodyPr>
          <a:lstStyle/>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Blue is the favorite color of all people. It’s nature’s color for water and sky, but is rarely found in fruits and vegetables. Today, blue is embraced as the color of heaven and authority, denim jeans and corporate logos. It is cold, wet, and slow as compared to red’s warmth, fire, and intensity.</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Blue has more complex and contradictory meanings than any other color.  These can be easily explained by pinpointing by the specific shade of blue.</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Dark blue: trust, dignity, intelligence, authority</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Bright blue: cleanliness, strength, dependability, coolness</a:t>
            </a:r>
            <a:br>
              <a:rPr b="1" lang="en" sz="950">
                <a:latin typeface="Arial"/>
                <a:ea typeface="Arial"/>
                <a:cs typeface="Arial"/>
                <a:sym typeface="Arial"/>
              </a:rPr>
            </a:br>
            <a:r>
              <a:rPr b="1" lang="en" sz="950">
                <a:latin typeface="Arial"/>
                <a:ea typeface="Arial"/>
                <a:cs typeface="Arial"/>
                <a:sym typeface="Arial"/>
              </a:rPr>
              <a:t>(The origin of these meanings arise from the qualities of the ocean and inland waters, most of which are more tangible.)</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Light (sky) blue: peace, serenity, ethereal, spiritual, infinity </a:t>
            </a:r>
            <a:br>
              <a:rPr b="1" lang="en" sz="950">
                <a:latin typeface="Arial"/>
                <a:ea typeface="Arial"/>
                <a:cs typeface="Arial"/>
                <a:sym typeface="Arial"/>
              </a:rPr>
            </a:br>
            <a:r>
              <a:rPr b="1" lang="en" sz="950">
                <a:latin typeface="Arial"/>
                <a:ea typeface="Arial"/>
                <a:cs typeface="Arial"/>
                <a:sym typeface="Arial"/>
              </a:rPr>
              <a:t>(The origin of these meanings is the intangible aspects of the sky.)</a:t>
            </a:r>
            <a:endParaRPr b="1" sz="950">
              <a:latin typeface="Arial"/>
              <a:ea typeface="Arial"/>
              <a:cs typeface="Arial"/>
              <a:sym typeface="Arial"/>
            </a:endParaRPr>
          </a:p>
          <a:p>
            <a:pPr indent="0" lvl="0" marL="0" rtl="0" algn="l">
              <a:lnSpc>
                <a:spcPct val="150000"/>
              </a:lnSpc>
              <a:spcBef>
                <a:spcPts val="1400"/>
              </a:spcBef>
              <a:spcAft>
                <a:spcPts val="0"/>
              </a:spcAft>
              <a:buClr>
                <a:schemeClr val="dk1"/>
              </a:buClr>
              <a:buSzPts val="1100"/>
              <a:buFont typeface="Arial"/>
              <a:buNone/>
            </a:pPr>
            <a:r>
              <a:rPr b="1" lang="en" sz="950">
                <a:latin typeface="Arial"/>
                <a:ea typeface="Arial"/>
                <a:cs typeface="Arial"/>
                <a:sym typeface="Arial"/>
              </a:rPr>
              <a:t>Most blues convey a sense of trust, loyalty, cleanliness, and understanding. On the other hand, blue evolved as symbol of depression in American culture. “Singing the blues” and feeling blue” are good examples of the complexity of </a:t>
            </a:r>
            <a:r>
              <a:rPr b="1" lang="en" sz="950">
                <a:uFill>
                  <a:noFill/>
                </a:uFill>
                <a:latin typeface="Arial"/>
                <a:ea typeface="Arial"/>
                <a:cs typeface="Arial"/>
                <a:sym typeface="Arial"/>
                <a:hlinkClick r:id="rId3"/>
              </a:rPr>
              <a:t>color symbolism</a:t>
            </a:r>
            <a:r>
              <a:rPr b="1" lang="en" sz="950">
                <a:latin typeface="Arial"/>
                <a:ea typeface="Arial"/>
                <a:cs typeface="Arial"/>
                <a:sym typeface="Arial"/>
              </a:rPr>
              <a:t> and how it has been evolved in different cultures.</a:t>
            </a:r>
            <a:endParaRPr b="1" sz="950">
              <a:latin typeface="Arial"/>
              <a:ea typeface="Arial"/>
              <a:cs typeface="Arial"/>
              <a:sym typeface="Arial"/>
            </a:endParaRPr>
          </a:p>
          <a:p>
            <a:pPr indent="0" lvl="0" marL="0" rtl="0" algn="l">
              <a:spcBef>
                <a:spcPts val="1400"/>
              </a:spcBef>
              <a:spcAft>
                <a:spcPts val="1600"/>
              </a:spcAft>
              <a:buNone/>
            </a:pPr>
            <a:r>
              <a:t/>
            </a:r>
            <a:endParaRPr b="1" sz="95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